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3" r:id="rId7"/>
    <p:sldId id="262" r:id="rId8"/>
    <p:sldId id="264" r:id="rId9"/>
    <p:sldId id="257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1" r:id="rId22"/>
    <p:sldId id="280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85EEE-699D-4001-8CEA-6BECEE585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D1F57-53EE-4CDF-9A45-573178FF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8388B-5C1F-4C56-8FC6-4B9296C3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209A0-AF30-43CA-8F45-46DF6B1C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5622-32AB-4EF9-9BAD-0DA8F1FA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6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A812-4561-499D-821C-9DD80FD0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41915-DC5E-40BF-9424-4A28374EA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62B90-17AB-4100-BC77-5C35C8E6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1F89C-70B4-4CF3-8AC3-71432315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7E0B0-0819-46E7-863B-A160711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6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D0BD9C-6660-40C1-99FC-29DCBA0F8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8C647-3F5B-4712-90E5-CB05C79F6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8997B-E1AE-4103-BB26-A5BEF65F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6B5F7-9660-456D-9015-531B0994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C9936-CF0E-4A94-80AA-E97C807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B925-D037-4186-9A3E-D999357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BDC24E-84F4-45D7-B078-A3271A3E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305AB-B1F5-4A0B-A5C9-2C0BFD8C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5C6E2-4819-4762-BD64-B98A2DC2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0BFA8-5501-44B5-BBA3-681C3FEA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0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0E3C8-BD2D-4CB0-A00D-80375CDD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1D1D7-BD34-47D0-9FB8-7285FA6D5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D0FD9-50EE-4C0B-82A7-D0351C7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CC990-E461-406B-97C4-AD4315A7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FEC9B-3A6E-46DB-AA2E-266B7A3B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6B1B8-B62E-46DA-A36D-6425026B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AB46A8-3C77-4B0B-B1CB-B5B6EB35A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ED3FE-86CE-4D05-931A-579E627B3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D85E1-2E3F-4823-A678-3D77D0EB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130B0-A436-417D-934D-51D73FDA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3A321F-B6CA-470A-BF49-93771C1E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E943D-2E13-4EDB-A19A-0DD0B374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A93D3D-311A-4759-BE45-FCA0570A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473BDC-61D2-4322-ADCB-D4FC43277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F43445-05BE-44F3-97AA-466E6BA07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BF9E81-37E3-4CA1-BA20-44F1FDDA0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28C90F-1B06-4CF9-AE6F-BFA7C4ED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ADF17D-257E-47B8-8910-FD4778CE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464034-7A4B-46FE-855D-DE81DC7F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7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F70AB-AD0D-4E73-A3CF-DD86A274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AD1344-4690-4AD7-9A12-750D7EC2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98125D-932C-45BC-B4E4-A99DF7F52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B20D0-D691-4044-823D-45F823CE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1B044D-6986-4E32-9795-4FB32F24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863A05-5CF4-4EDA-B348-5061A9F9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75ACA-5DF4-449C-90CB-D92EEF4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94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67B3B-6948-4673-BABC-E46DF3D5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32607-802B-4AFE-92A4-B94E4D88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41CB3-B79B-4DE3-9502-37A28286C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4129A1-4A33-43D5-B0BE-50C36386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A63EB6-6EA1-435A-AAAD-3DA41DB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C098A-3E20-4892-BA40-340E2901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3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6B20-F259-4F95-8B97-27A81532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0E1035-777E-478C-9667-CCB2D3C1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D4096B-F9B2-4969-A29A-D1CB72538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D641E-267E-4614-A3F9-E86AA2F9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A684F-0726-47CA-8E97-FD627559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9E299-D71A-4B76-A9D6-9DFAB6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A200C-69AA-431B-9955-05546305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47212-92C4-4473-BB62-7F0DFCAAA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7E9C9-7360-46EC-9E56-4DA54FB51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069C6-527B-4A05-A1E3-EFA3B390A36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355B2-379E-4F7E-A3F2-2524F2DB0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74EB6-6C60-41FA-8068-0D2DB1282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9BA99-174B-4DA3-8744-64FABDE21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교통량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D301D2D-5583-46FF-8760-20EF5AC9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68" y="1649659"/>
            <a:ext cx="6608064" cy="47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Extra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Variables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Corrleation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B10419-EDFE-4529-B20F-ABD114B4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51" y="2188745"/>
            <a:ext cx="6281099" cy="3411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404F1-CCF8-4B37-BC85-7DC998BFF4A9}"/>
              </a:ext>
            </a:extLst>
          </p:cNvPr>
          <p:cNvSpPr txBox="1"/>
          <p:nvPr/>
        </p:nvSpPr>
        <p:spPr>
          <a:xfrm>
            <a:off x="2738471" y="5922348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대체적으로 유사한 느낌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A5B4C-0B54-45BA-856A-53D7E6AB4C0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28515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IDEA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275664" y="116965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[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충전소 주인 입장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]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특정 구에 충전소를 설치해도 되는가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수소충전소와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상관관계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6F529-FDD9-406B-B2E2-76844CB782B6}"/>
              </a:ext>
            </a:extLst>
          </p:cNvPr>
          <p:cNvSpPr txBox="1"/>
          <p:nvPr/>
        </p:nvSpPr>
        <p:spPr>
          <a:xfrm>
            <a:off x="6371662" y="116965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[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주인 입장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]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3.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특정 구에 충전소가 설치된다면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수소차를 얼마나 더 살 것인가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14F36C-679A-49EB-BD82-5232BF7B6B12}"/>
              </a:ext>
            </a:extLst>
          </p:cNvPr>
          <p:cNvSpPr/>
          <p:nvPr/>
        </p:nvSpPr>
        <p:spPr>
          <a:xfrm>
            <a:off x="3366728" y="5677209"/>
            <a:ext cx="5458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dirty="0">
                <a:solidFill>
                  <a:srgbClr val="1B1B1B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=&gt; </a:t>
            </a:r>
            <a:r>
              <a:rPr lang="ko-KR" altLang="en-US" sz="4000" dirty="0">
                <a:solidFill>
                  <a:srgbClr val="1B1B1B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예측 모델 선정</a:t>
            </a:r>
            <a:endParaRPr lang="en-US" altLang="ko-KR" sz="4000" dirty="0">
              <a:solidFill>
                <a:srgbClr val="1B1B1B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86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6475934" y="1946582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다양한 분석기법 활용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Decision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Tree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Bagging</a:t>
            </a: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Random Forest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타겟변수의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관찰치 표준화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개수 당 자동차 대수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648AD5-8B51-4789-AF35-0FF3A41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1" y="2151014"/>
            <a:ext cx="6226457" cy="38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1. Decision Tree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EC378A69-ADA5-4B8D-B5F3-8C7F566A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22" y="2332460"/>
            <a:ext cx="4585831" cy="4138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inflow, outflow, enterprise,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day_pop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distributor</a:t>
            </a:r>
          </a:p>
        </p:txBody>
      </p:sp>
    </p:spTree>
    <p:extLst>
      <p:ext uri="{BB962C8B-B14F-4D97-AF65-F5344CB8AC3E}">
        <p14:creationId xmlns:p14="http://schemas.microsoft.com/office/powerpoint/2010/main" val="404330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2. 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enterprise, inflow,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land_value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outflow, university</a:t>
            </a:r>
          </a:p>
        </p:txBody>
      </p:sp>
      <p:pic>
        <p:nvPicPr>
          <p:cNvPr id="9" name="그림 8" descr="사람들이(가) 표시된 사진&#10;&#10;자동 생성된 설명">
            <a:extLst>
              <a:ext uri="{FF2B5EF4-FFF2-40B4-BE49-F238E27FC236}">
                <a16:creationId xmlns:a16="http://schemas.microsoft.com/office/drawing/2014/main" id="{F1FFE856-1834-4166-8B91-49B2165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22" y="2358442"/>
            <a:ext cx="4418459" cy="39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0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521002"/>
            <a:ext cx="5544675" cy="6220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3. Random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9B512-3135-4E34-BCB7-A4F940226C69}"/>
              </a:ext>
            </a:extLst>
          </p:cNvPr>
          <p:cNvSpPr txBox="1"/>
          <p:nvPr/>
        </p:nvSpPr>
        <p:spPr>
          <a:xfrm>
            <a:off x="6311353" y="2332459"/>
            <a:ext cx="5544675" cy="3833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inflow, enterprise, outflow, university, distributor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4B0A0-11C5-4CCB-9F86-87C22326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93" y="2332459"/>
            <a:ext cx="4511107" cy="40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8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Modeling1.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설치와 관련 있는 변수 찾기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2009914"/>
            <a:ext cx="5544675" cy="4304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</a:t>
            </a:r>
            <a:r>
              <a:rPr lang="ko-KR" altLang="en-US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최종선택 중요변수</a:t>
            </a:r>
            <a:r>
              <a:rPr lang="en-US" altLang="ko-KR" sz="32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Outflow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land_value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Enterprise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distributor</a:t>
            </a:r>
          </a:p>
        </p:txBody>
      </p:sp>
    </p:spTree>
    <p:extLst>
      <p:ext uri="{BB962C8B-B14F-4D97-AF65-F5344CB8AC3E}">
        <p14:creationId xmlns:p14="http://schemas.microsoft.com/office/powerpoint/2010/main" val="190462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Modeling2.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수소충전소와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상관관계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3323663" y="1622917"/>
            <a:ext cx="5544675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“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가까운 거리에 수소충전소가 있으면 수소차를 더 많이 살까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92C4DC-2E1B-4598-BE37-69B7D5E5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18008"/>
            <a:ext cx="6743700" cy="1771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36C884-0F3A-4FBC-BA48-82BF5E1E7014}"/>
              </a:ext>
            </a:extLst>
          </p:cNvPr>
          <p:cNvSpPr/>
          <p:nvPr/>
        </p:nvSpPr>
        <p:spPr>
          <a:xfrm>
            <a:off x="3095024" y="5412163"/>
            <a:ext cx="6001964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러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=&gt;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이중에서는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r1, r2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 개만 쓰도록 하자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514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Modeling3.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 최종예측모형 선정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700E-02E8-406B-8A5E-647FF3DB73FC}"/>
              </a:ext>
            </a:extLst>
          </p:cNvPr>
          <p:cNvSpPr txBox="1"/>
          <p:nvPr/>
        </p:nvSpPr>
        <p:spPr>
          <a:xfrm>
            <a:off x="1032124" y="1622917"/>
            <a:ext cx="292885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Decision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38A93-B52C-4134-B253-B9684010E89C}"/>
              </a:ext>
            </a:extLst>
          </p:cNvPr>
          <p:cNvSpPr txBox="1"/>
          <p:nvPr/>
        </p:nvSpPr>
        <p:spPr>
          <a:xfrm>
            <a:off x="7727201" y="1622917"/>
            <a:ext cx="368636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Linear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Regression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AF066D-CB2A-462D-ABFF-58765D1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9" y="3162300"/>
            <a:ext cx="4314825" cy="533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DD1663-7EC1-46FE-A73A-DA4C27D7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818" y="3823936"/>
            <a:ext cx="4276725" cy="542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DCDA27-D864-4EAA-958A-8D2DE329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793" y="4673108"/>
            <a:ext cx="4676775" cy="561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E4EAC3-4918-4133-9AE4-BDDCFCD16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3" y="2985735"/>
            <a:ext cx="4600575" cy="55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A4BBEB-C2FF-4CCA-AD60-51E72D148F20}"/>
              </a:ext>
            </a:extLst>
          </p:cNvPr>
          <p:cNvSpPr txBox="1"/>
          <p:nvPr/>
        </p:nvSpPr>
        <p:spPr>
          <a:xfrm>
            <a:off x="7727201" y="5336998"/>
            <a:ext cx="3686366" cy="1419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순서대로 </a:t>
            </a: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1996, 2020, 2000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02EF0-B8D7-4011-8CA8-475C0F62F7B0}"/>
              </a:ext>
            </a:extLst>
          </p:cNvPr>
          <p:cNvSpPr txBox="1"/>
          <p:nvPr/>
        </p:nvSpPr>
        <p:spPr>
          <a:xfrm>
            <a:off x="572380" y="4095398"/>
            <a:ext cx="3686366" cy="20829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Train-Test Split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하지 않은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과적합모형인데도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MSE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높다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D2F3F421-B1B8-4B2C-981B-5D51B4B4D127}"/>
              </a:ext>
            </a:extLst>
          </p:cNvPr>
          <p:cNvSpPr/>
          <p:nvPr/>
        </p:nvSpPr>
        <p:spPr>
          <a:xfrm rot="19006530">
            <a:off x="5282793" y="2621882"/>
            <a:ext cx="2693906" cy="2743200"/>
          </a:xfrm>
          <a:prstGeom prst="halfFrame">
            <a:avLst>
              <a:gd name="adj1" fmla="val 19377"/>
              <a:gd name="adj2" fmla="val 184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74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1725522" y="811459"/>
            <a:ext cx="8740956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Modeling3.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 최종예측모형 선정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[3-2]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38A93-B52C-4134-B253-B9684010E89C}"/>
              </a:ext>
            </a:extLst>
          </p:cNvPr>
          <p:cNvSpPr txBox="1"/>
          <p:nvPr/>
        </p:nvSpPr>
        <p:spPr>
          <a:xfrm>
            <a:off x="4252817" y="1622917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Linear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Regression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모델 성능 확인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6149F-A380-4EF8-AEF8-DF7DBFE7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701477"/>
            <a:ext cx="2400300" cy="239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8B8587-94D3-4B43-9A7C-81E6872E24F6}"/>
              </a:ext>
            </a:extLst>
          </p:cNvPr>
          <p:cNvSpPr txBox="1"/>
          <p:nvPr/>
        </p:nvSpPr>
        <p:spPr>
          <a:xfrm>
            <a:off x="4252817" y="5235770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(1996)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22301B-D5A1-41D1-83A8-C858138F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73" y="2724645"/>
            <a:ext cx="2343150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52EF93-87C9-4A54-A4F8-3209F5F95B77}"/>
              </a:ext>
            </a:extLst>
          </p:cNvPr>
          <p:cNvSpPr txBox="1"/>
          <p:nvPr/>
        </p:nvSpPr>
        <p:spPr>
          <a:xfrm>
            <a:off x="867065" y="5235770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(2020)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B3FA86-1D8C-49ED-9D78-EA9F1F4E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853" y="2606227"/>
            <a:ext cx="2333625" cy="2486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0555F9-C469-46B6-A72C-45C9994808AC}"/>
              </a:ext>
            </a:extLst>
          </p:cNvPr>
          <p:cNvSpPr txBox="1"/>
          <p:nvPr/>
        </p:nvSpPr>
        <p:spPr>
          <a:xfrm>
            <a:off x="7552071" y="5290796"/>
            <a:ext cx="3686366" cy="4819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Set.seed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(2000)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A6230-721B-4BCA-8411-CAB0AB816D24}"/>
              </a:ext>
            </a:extLst>
          </p:cNvPr>
          <p:cNvSpPr txBox="1"/>
          <p:nvPr/>
        </p:nvSpPr>
        <p:spPr>
          <a:xfrm>
            <a:off x="3374441" y="5992425"/>
            <a:ext cx="5443118" cy="6184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대체적으로 잘 예측하는듯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410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38201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사업체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/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유통업체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6F88B8-4A67-4F44-AF4E-9D600DB6C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94" y="1733753"/>
            <a:ext cx="7104888" cy="3819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0D14E-22F6-4C00-AED3-5B6E6F8A154B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30687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308141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E067A-9A49-4899-8206-1733C93DE652}"/>
              </a:ext>
            </a:extLst>
          </p:cNvPr>
          <p:cNvSpPr txBox="1"/>
          <p:nvPr/>
        </p:nvSpPr>
        <p:spPr>
          <a:xfrm>
            <a:off x="387605" y="2146342"/>
            <a:ext cx="6408611" cy="41679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&lt;1&gt;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충전소가 추가되었을 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가까운 충전소 거리 업데이트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(r1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&amp;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r2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Update)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*r1: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가장 가까운 수소충전소까지의 거리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r2: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두번째로 가까운 수소충전소까지의 거리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6A0D0-EBBE-46A9-9209-F614BE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45" y="469683"/>
            <a:ext cx="462915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1A1BC-6F34-45C7-87A7-AF90611A1C94}"/>
              </a:ext>
            </a:extLst>
          </p:cNvPr>
          <p:cNvSpPr txBox="1"/>
          <p:nvPr/>
        </p:nvSpPr>
        <p:spPr>
          <a:xfrm>
            <a:off x="6351373" y="2146342"/>
            <a:ext cx="5461686" cy="41679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&lt;2&gt;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각 행정동 별로 </a:t>
            </a: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변동 예측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CV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</a:t>
            </a:r>
            <a:r>
              <a:rPr lang="en-US" altLang="ko-KR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glm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사용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64184-DBE5-40CE-BAFC-F3987068516B}"/>
              </a:ext>
            </a:extLst>
          </p:cNvPr>
          <p:cNvSpPr txBox="1"/>
          <p:nvPr/>
        </p:nvSpPr>
        <p:spPr>
          <a:xfrm>
            <a:off x="613414" y="3944187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314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308141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6A0D0-EBBE-46A9-9209-F614BE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45" y="469683"/>
            <a:ext cx="462915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1A1BC-6F34-45C7-87A7-AF90611A1C94}"/>
              </a:ext>
            </a:extLst>
          </p:cNvPr>
          <p:cNvSpPr txBox="1"/>
          <p:nvPr/>
        </p:nvSpPr>
        <p:spPr>
          <a:xfrm>
            <a:off x="613415" y="5492482"/>
            <a:ext cx="11397354" cy="10669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가장 가까운 수소충전소까지의 거리가 줄어들수록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교통량이 많을수록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marL="457200" indent="-457200" algn="ctr" latinLnBrk="0">
              <a:spcBef>
                <a:spcPct val="0"/>
              </a:spcBef>
              <a:spcAft>
                <a:spcPts val="600"/>
              </a:spcAft>
              <a:buAutoNum type="arabicParenR"/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사업체 수가 많을수록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4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수소차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대수 증가</a:t>
            </a: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64184-DBE5-40CE-BAFC-F3987068516B}"/>
              </a:ext>
            </a:extLst>
          </p:cNvPr>
          <p:cNvSpPr txBox="1"/>
          <p:nvPr/>
        </p:nvSpPr>
        <p:spPr>
          <a:xfrm>
            <a:off x="613414" y="3944187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689343-00B7-41E8-8D69-CEB29C94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2290311"/>
            <a:ext cx="8350568" cy="2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061006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E067A-9A49-4899-8206-1733C93DE652}"/>
              </a:ext>
            </a:extLst>
          </p:cNvPr>
          <p:cNvSpPr txBox="1"/>
          <p:nvPr/>
        </p:nvSpPr>
        <p:spPr>
          <a:xfrm>
            <a:off x="5374462" y="5196084"/>
            <a:ext cx="6817538" cy="16619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43D80-011E-4BBD-ADC0-277B4CA7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65" y="1781282"/>
            <a:ext cx="4032986" cy="4832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D7854-2439-416F-8E64-3EE52450430E}"/>
              </a:ext>
            </a:extLst>
          </p:cNvPr>
          <p:cNvSpPr txBox="1"/>
          <p:nvPr/>
        </p:nvSpPr>
        <p:spPr>
          <a:xfrm>
            <a:off x="823349" y="1689629"/>
            <a:ext cx="5745892" cy="42708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예시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1) </a:t>
            </a:r>
            <a:r>
              <a:rPr lang="ko-KR" altLang="en-US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강동구 강일동에 설치된다면</a:t>
            </a:r>
            <a:r>
              <a:rPr lang="en-US" altLang="ko-KR" sz="24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sz="24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Before: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원래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endParaRPr lang="en-US" altLang="ko-KR" sz="20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Before_pred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예측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기준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After_pred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차량수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예측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충전소 가정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08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38E6F-AF2C-43C2-9C4E-62082227729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[3-3]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510A1-C294-489F-821F-36518D2E860C}"/>
              </a:ext>
            </a:extLst>
          </p:cNvPr>
          <p:cNvSpPr txBox="1"/>
          <p:nvPr/>
        </p:nvSpPr>
        <p:spPr>
          <a:xfrm>
            <a:off x="613414" y="1061006"/>
            <a:ext cx="1119964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구 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**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동에 수소충전소를 설치한다면 수소차는 얼마나 늘어날까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09299-5D8C-4033-9E08-4DD8BF15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16" y="2147897"/>
            <a:ext cx="6709323" cy="441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214D5-0314-45F7-B061-A4BC6B9CBE97}"/>
              </a:ext>
            </a:extLst>
          </p:cNvPr>
          <p:cNvSpPr txBox="1"/>
          <p:nvPr/>
        </p:nvSpPr>
        <p:spPr>
          <a:xfrm>
            <a:off x="1497322" y="1582827"/>
            <a:ext cx="490995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Top1: 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강북구 미아동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</a:t>
            </a:r>
            <a:r>
              <a:rPr lang="ko-KR" altLang="en-US" sz="20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설치시</a:t>
            </a: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69</a:t>
            </a:r>
            <a:r>
              <a:rPr lang="ko-KR" altLang="en-US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 증가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36B9F-717D-4202-81DF-03C665AE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24" y="2550126"/>
            <a:ext cx="4667250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95F64-5B9C-48F2-8C0A-C97F5E53C2A3}"/>
              </a:ext>
            </a:extLst>
          </p:cNvPr>
          <p:cNvSpPr txBox="1"/>
          <p:nvPr/>
        </p:nvSpPr>
        <p:spPr>
          <a:xfrm>
            <a:off x="6991919" y="1805566"/>
            <a:ext cx="4909955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Top5</a:t>
            </a:r>
            <a:endParaRPr lang="en-US" altLang="ko-KR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C209EC-4937-4DB8-9820-A14A9481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19" y="4663412"/>
            <a:ext cx="49244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공시지가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69800D-5B6D-460E-AA8D-E7C59A63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65" y="1597071"/>
            <a:ext cx="8759471" cy="4951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9CD9D-BC4B-4808-ABFD-C46762EECB22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94842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주차장 면적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도로 면적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인구 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주간 인구 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, 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야간 인구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B10419-EDFE-4529-B20F-ABD114B4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51" y="2188745"/>
            <a:ext cx="6281099" cy="3411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36E1-77F8-4325-93A7-A86D61BC4CD5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31268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학교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57A1F9-D407-45ED-AD70-5DE20300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56" y="1805780"/>
            <a:ext cx="7104888" cy="408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53F97-4F25-44F2-8E3F-07FDF929B72F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73553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대학교 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B37643-DBB5-408F-8AA6-5CC09590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56" y="1877568"/>
            <a:ext cx="7104888" cy="3941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636E6-38B7-4011-A12F-8EF9F09AC377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246350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 err="1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타겟변수</a:t>
            </a: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: </a:t>
            </a:r>
            <a:r>
              <a:rPr lang="ko-KR" altLang="en-US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주유소 개수 당</a:t>
            </a: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자동차 대수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AD0996-F3AF-475A-BB54-6113049A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25168"/>
            <a:ext cx="7467600" cy="3407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03781-67C4-4446-B06A-E21C4F6F9B87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143051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Correlation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EA544-DA7B-48B9-9C65-432F7FE8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4" y="1766179"/>
            <a:ext cx="7459116" cy="4610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562F9-81CA-4D24-91C4-620FC8E5D5EB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B08C597-0303-43C9-BF87-BCF03F925E34}"/>
              </a:ext>
            </a:extLst>
          </p:cNvPr>
          <p:cNvSpPr/>
          <p:nvPr/>
        </p:nvSpPr>
        <p:spPr>
          <a:xfrm>
            <a:off x="4517858" y="2598821"/>
            <a:ext cx="688360" cy="688360"/>
          </a:xfrm>
          <a:prstGeom prst="frame">
            <a:avLst>
              <a:gd name="adj1" fmla="val 63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821EBB5-58DE-43CA-B080-DC8F4E87862A}"/>
              </a:ext>
            </a:extLst>
          </p:cNvPr>
          <p:cNvSpPr/>
          <p:nvPr/>
        </p:nvSpPr>
        <p:spPr>
          <a:xfrm>
            <a:off x="6358690" y="4434411"/>
            <a:ext cx="1925052" cy="1925052"/>
          </a:xfrm>
          <a:prstGeom prst="frame">
            <a:avLst>
              <a:gd name="adj1" fmla="val 38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06FF1BD-FFCF-4509-B670-D9E73025DD76}"/>
              </a:ext>
            </a:extLst>
          </p:cNvPr>
          <p:cNvSpPr/>
          <p:nvPr/>
        </p:nvSpPr>
        <p:spPr>
          <a:xfrm rot="18970500">
            <a:off x="3716699" y="1476368"/>
            <a:ext cx="635381" cy="12827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55F6D24-2882-4BF3-85E5-430B742A4E1B}"/>
              </a:ext>
            </a:extLst>
          </p:cNvPr>
          <p:cNvSpPr/>
          <p:nvPr/>
        </p:nvSpPr>
        <p:spPr>
          <a:xfrm rot="3790957">
            <a:off x="8980513" y="3497833"/>
            <a:ext cx="635381" cy="12827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EC806-9DA1-49E4-95A9-0B7B57D18E9B}"/>
              </a:ext>
            </a:extLst>
          </p:cNvPr>
          <p:cNvSpPr txBox="1"/>
          <p:nvPr/>
        </p:nvSpPr>
        <p:spPr>
          <a:xfrm>
            <a:off x="2738471" y="811459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Inflow &amp; Outflow Correlation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5E9F450-A0AB-4631-8C11-7A92B0272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7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남자이(가) 표시된 사진&#10;&#10;자동 생성된 설명">
            <a:extLst>
              <a:ext uri="{FF2B5EF4-FFF2-40B4-BE49-F238E27FC236}">
                <a16:creationId xmlns:a16="http://schemas.microsoft.com/office/drawing/2014/main" id="{49DF16A9-2E33-4342-B597-E3CBBDEF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12" y="1976387"/>
            <a:ext cx="5370576" cy="3855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E93B6-61CE-4999-AF87-F8DB44292E1E}"/>
              </a:ext>
            </a:extLst>
          </p:cNvPr>
          <p:cNvSpPr txBox="1"/>
          <p:nvPr/>
        </p:nvSpPr>
        <p:spPr>
          <a:xfrm>
            <a:off x="2738471" y="5922348"/>
            <a:ext cx="6715058" cy="709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강한 상관관계</a:t>
            </a:r>
            <a:endParaRPr lang="en-US" altLang="ko-KR" sz="2800" dirty="0">
              <a:solidFill>
                <a:srgbClr val="1B1B1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9717E-EE75-4DB0-9EBD-BC4D40092920}"/>
              </a:ext>
            </a:extLst>
          </p:cNvPr>
          <p:cNvSpPr txBox="1"/>
          <p:nvPr/>
        </p:nvSpPr>
        <p:spPr>
          <a:xfrm>
            <a:off x="0" y="1"/>
            <a:ext cx="656924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1B1B1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 [3-1] EDA</a:t>
            </a:r>
          </a:p>
        </p:txBody>
      </p:sp>
    </p:spTree>
    <p:extLst>
      <p:ext uri="{BB962C8B-B14F-4D97-AF65-F5344CB8AC3E}">
        <p14:creationId xmlns:p14="http://schemas.microsoft.com/office/powerpoint/2010/main" val="42313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560</Words>
  <Application>Microsoft Office PowerPoint</Application>
  <PresentationFormat>와이드스크린</PresentationFormat>
  <Paragraphs>115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지우</dc:creator>
  <cp:lastModifiedBy>손 지우</cp:lastModifiedBy>
  <cp:revision>42</cp:revision>
  <dcterms:created xsi:type="dcterms:W3CDTF">2020-06-17T12:41:02Z</dcterms:created>
  <dcterms:modified xsi:type="dcterms:W3CDTF">2020-06-18T02:19:23Z</dcterms:modified>
</cp:coreProperties>
</file>